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E30D59-7ABF-49B0-9896-E09D2EE0C4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1739C22-7403-45F4-B37B-B7476EF632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E09CA9A-C476-462D-A784-B7DA14E34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812C8C0-8C97-43E6-80F3-99F843CDE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2331547-D7D4-47CF-992C-774702B73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60899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718EDF-4C4B-43F1-9E5D-82F2395DA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63E0C04A-D22D-47C8-AAEE-92954ED771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D776491-205F-4909-885B-D98B8BC60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E64A6B5-810E-4644-92CC-8F87547AF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69DD062-F23A-47C3-A120-68FB4D1C7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6509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1949DBB6-8F07-49E1-B2C7-CF55421BE7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7ED5C19C-C2C6-4D81-9500-645A3FAADD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199324F-D3F7-4A45-BA08-5176039D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777C4BE-0F5B-437C-9351-71651860D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99EF3EB-BFA6-4732-81D7-FE66F089B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56459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9DCB9C-CBC9-4DF5-A51D-E5A27DF8A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BBDD631-DF2F-458C-91F8-2C951AAD5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1706322-DB83-426B-B5C2-D04A3986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2BD4709-F38A-4173-9BA4-A036168FD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DA3F79C-05DC-4F00-9CD4-BE1793ABA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89615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F15DF5F-382E-460D-AFAD-1A680E32C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028BDF3-6063-40CF-90AD-E5C3071A2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ACD1B73-65B9-4FD0-A5FE-6066D1076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EB7150E-41F5-4D15-807F-87FACA5FF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7BB3201-744E-481F-B39B-7C18F31E9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799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FECD6A3-F6E8-4E31-94B8-0B50C1EE5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2ED23DD-9AA8-4805-B522-1C91D0A05A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F40E6CA-3223-4349-9B54-293E8616B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AD0D5F3-9502-4F82-BD20-4F72C927E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C9823DDF-F41D-4F28-B7BA-C9C81E515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9CDEE26-DA5E-4E1D-88F6-F4F93041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64375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E350E00-ECEE-4030-8848-B619A5784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2D598FE-3D23-4617-96AE-26D0F9379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F94CD8B-BD07-4802-A66D-554F66AD3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C2007740-AA34-40DB-89AB-BED06BD71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2742411-984B-4D05-B902-278F7411F6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62F9AE94-230C-40AB-A5A9-2624FFB71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104B97AB-1586-4F66-A570-582B4C6BD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047DC29E-3ED4-4EC1-9C3D-8A511776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15875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04BF0E-2E3C-49F5-9404-2BA6F5471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76FE0D9-4DD8-44BB-B8DA-998190B38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226C9097-BD1E-47FA-BCAA-CA77241D6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A90F742-83D9-48B8-83ED-1F0572A02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39973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A407828B-2D3F-4100-ABBA-F4FC4D5C2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D9125DA-C138-4C36-BEA1-E694664FE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B632A80-94AB-4CC8-B90F-84E06696A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19650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4429261-40A8-4564-B129-F73C12D22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ACA12E-70F3-483B-9009-05D771CA0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B90F626-0EDE-4731-BA8A-73F3BC655A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D5D584D-6304-455E-8E01-B9D2C3E50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19ACDFD-1F2A-492B-909B-1F8E7B76B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74CA0CD-6208-48BF-9982-2CBF9EE09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7423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D53902-693C-4330-AF9A-966F68207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2939254B-ED6B-431E-8157-5840C6BFF2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A25235C-CF0C-4FA3-9594-7E2ADCFC15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FD9C717-631B-434E-B5FD-34D6CE27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04CD5D2-7000-4904-A654-E33A186F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C5494DE-B180-4B10-B970-415B1C227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51927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5135F427-E272-4729-ABA2-49FA18155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31F4922-CD93-4F99-9EC1-553BF005D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BE57278-7FBB-432D-941C-069B549736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5420F50-C6B2-4202-82BE-CD94F4363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31C2B35-CDF3-4AA5-BA10-9EC43CC22B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8047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C796EC-0E94-497E-A7F7-D0FF5CED5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9241" y="1999343"/>
            <a:ext cx="10033518" cy="2859314"/>
          </a:xfrm>
        </p:spPr>
        <p:txBody>
          <a:bodyPr>
            <a:normAutofit/>
          </a:bodyPr>
          <a:lstStyle/>
          <a:p>
            <a:r>
              <a:rPr lang="hu-HU" b="1" dirty="0"/>
              <a:t>Az egyes keleti civilizációk vallási és kulturális jellemzőinek azonosítása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31011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492C6B-4473-4AF0-A9AF-9D5884F41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solidFill>
                  <a:schemeClr val="accent4">
                    <a:lumMod val="75000"/>
                  </a:schemeClr>
                </a:solidFill>
              </a:rPr>
              <a:t>Mezopotámia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5CF8CA2-B269-4751-9F5D-B2C822406B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6402356" cy="4667251"/>
          </a:xfrm>
        </p:spPr>
        <p:txBody>
          <a:bodyPr>
            <a:normAutofit/>
          </a:bodyPr>
          <a:lstStyle/>
          <a:p>
            <a:pPr algn="just"/>
            <a:r>
              <a:rPr lang="hu-HU" sz="2400" dirty="0"/>
              <a:t>Az első civilizációk </a:t>
            </a:r>
            <a:r>
              <a:rPr lang="hu-HU" sz="2400" dirty="0" err="1"/>
              <a:t>Mezopotámiában</a:t>
            </a:r>
            <a:r>
              <a:rPr lang="hu-HU" sz="2400" dirty="0"/>
              <a:t> alakultak ki a Tigris és Eufrátesz folyók között.</a:t>
            </a:r>
          </a:p>
          <a:p>
            <a:pPr algn="just"/>
            <a:r>
              <a:rPr lang="hu-HU" sz="2400" dirty="0"/>
              <a:t>Sumérok: Öntözéses földművelés segítségével tették élhetővé a területet.</a:t>
            </a:r>
          </a:p>
          <a:p>
            <a:pPr algn="just"/>
            <a:r>
              <a:rPr lang="hu-HU" sz="2400" dirty="0"/>
              <a:t>Városállamok: Nagy városokat építettek, mint például Ur, Uruk, és </a:t>
            </a:r>
            <a:r>
              <a:rPr lang="hu-HU" sz="2400" dirty="0" err="1"/>
              <a:t>Nippur</a:t>
            </a:r>
            <a:r>
              <a:rPr lang="hu-HU" sz="2400" dirty="0"/>
              <a:t>.</a:t>
            </a:r>
          </a:p>
          <a:p>
            <a:pPr algn="just"/>
            <a:r>
              <a:rPr lang="hu-HU" sz="2400" dirty="0"/>
              <a:t>Ékírásos agyagtáblák: Rögzítették tudásukat, törvényeiket és hivatali dokumentációkat.</a:t>
            </a:r>
          </a:p>
          <a:p>
            <a:pPr algn="just"/>
            <a:r>
              <a:rPr lang="hu-HU" sz="2400" dirty="0"/>
              <a:t>Hammurápi törvénykönyve: Szigorú jogrendszer alapelveivel, „szemet szemért, fogat fogért” elvű büntetéseivel.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516D57A-FCAB-4926-97DA-E580709B2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585" y="2411859"/>
            <a:ext cx="4119825" cy="282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377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5FEC7-CA5E-459C-918F-FEFCF5D17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solidFill>
                  <a:schemeClr val="accent4">
                    <a:lumMod val="75000"/>
                  </a:schemeClr>
                </a:solidFill>
              </a:rPr>
              <a:t>Egyiptom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6B96E6E-D5BB-4175-8E30-8F279018D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55905" cy="4734566"/>
          </a:xfrm>
        </p:spPr>
        <p:txBody>
          <a:bodyPr>
            <a:normAutofit/>
          </a:bodyPr>
          <a:lstStyle/>
          <a:p>
            <a:pPr algn="just"/>
            <a:r>
              <a:rPr lang="hu-HU" sz="2400" dirty="0"/>
              <a:t>A Nílus áradása: Tápanyagban gazdag iszapréteget hagyott a partmenti területeken, ideális a földműveléshez.</a:t>
            </a:r>
          </a:p>
          <a:p>
            <a:pPr algn="just"/>
            <a:r>
              <a:rPr lang="hu-HU" sz="2400" dirty="0"/>
              <a:t>Társadalmi rend: Fáraók, papok, írnokok, közemberek, és rabszolgák.</a:t>
            </a:r>
          </a:p>
          <a:p>
            <a:pPr algn="just"/>
            <a:r>
              <a:rPr lang="hu-HU" sz="2400" dirty="0"/>
              <a:t>Hieroglifa írás: Képek és szimbólumok, a papiruszra rögzítve.</a:t>
            </a:r>
          </a:p>
          <a:p>
            <a:pPr algn="just"/>
            <a:r>
              <a:rPr lang="hu-HU" sz="2400" dirty="0"/>
              <a:t>Vallás: Többistenhit, ember testtel és állat fejjel ábrázolt istenek.</a:t>
            </a:r>
          </a:p>
          <a:p>
            <a:pPr algn="just"/>
            <a:r>
              <a:rPr lang="hu-HU" sz="2400" dirty="0"/>
              <a:t>Kultúra: Balzsamozás, múmiák, piramisok, szobrok, festmények.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6BA6BB7-0FD4-4290-A3FD-515A2DCAA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1996" y="876776"/>
            <a:ext cx="1871804" cy="2712760"/>
          </a:xfrm>
          <a:prstGeom prst="roundRect">
            <a:avLst/>
          </a:prstGeom>
          <a:ln>
            <a:solidFill>
              <a:schemeClr val="accent4">
                <a:lumMod val="75000"/>
              </a:schemeClr>
            </a:solidFill>
          </a:ln>
        </p:spPr>
      </p:pic>
      <p:pic>
        <p:nvPicPr>
          <p:cNvPr id="1026" name="Picture 2" descr="Az ősi Egyiptom kincseinek titkai: Fáraók nyomában | Blog Invia.hu">
            <a:extLst>
              <a:ext uri="{FF2B5EF4-FFF2-40B4-BE49-F238E27FC236}">
                <a16:creationId xmlns:a16="http://schemas.microsoft.com/office/drawing/2014/main" id="{5DC43F61-9C8A-4103-985A-2585B23C6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275" y="3847206"/>
            <a:ext cx="4047525" cy="2445275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D124B41E-FC08-47D6-B89B-7A7693B134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6275" y="876776"/>
            <a:ext cx="1943297" cy="2712760"/>
          </a:xfrm>
          <a:prstGeom prst="roundRect">
            <a:avLst/>
          </a:prstGeom>
          <a:ln>
            <a:solidFill>
              <a:schemeClr val="accent4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47984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92A5C9-7774-497D-840A-E2B6CD18B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solidFill>
                  <a:schemeClr val="accent4">
                    <a:lumMod val="75000"/>
                  </a:schemeClr>
                </a:solidFill>
              </a:rPr>
              <a:t>India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794C850-AC3F-49DF-BC40-B2D8B2CC4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5338664" cy="4566787"/>
          </a:xfrm>
        </p:spPr>
        <p:txBody>
          <a:bodyPr>
            <a:normAutofit/>
          </a:bodyPr>
          <a:lstStyle/>
          <a:p>
            <a:pPr algn="just"/>
            <a:r>
              <a:rPr lang="hu-HU" sz="2400" dirty="0"/>
              <a:t>Folyók és monszunok: Indus és Gangesz vidékein öntözéses földművelés.</a:t>
            </a:r>
          </a:p>
          <a:p>
            <a:pPr algn="just"/>
            <a:r>
              <a:rPr lang="hu-HU" sz="2400" dirty="0"/>
              <a:t>Kasztrendszer: Társadalmi rétegződés születés alapján.</a:t>
            </a:r>
          </a:p>
          <a:p>
            <a:pPr algn="just"/>
            <a:r>
              <a:rPr lang="hu-HU" sz="2400" dirty="0"/>
              <a:t>Vallás:</a:t>
            </a:r>
          </a:p>
          <a:p>
            <a:pPr lvl="1" algn="just"/>
            <a:r>
              <a:rPr lang="hu-HU" sz="2000" dirty="0"/>
              <a:t>Hinduizmus - lélekvándorlás, többistenhit</a:t>
            </a:r>
          </a:p>
          <a:p>
            <a:pPr lvl="1" algn="just"/>
            <a:r>
              <a:rPr lang="hu-HU" sz="2000" dirty="0"/>
              <a:t>Buddhizmus - nincs isten, aranyközépút.</a:t>
            </a:r>
          </a:p>
          <a:p>
            <a:pPr algn="just"/>
            <a:r>
              <a:rPr lang="hu-HU" sz="2400" dirty="0"/>
              <a:t>Kultúra: Templomok, szent szövegek, buddhista zarándokhelyek.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D32F2FC-EBA0-48A7-96B0-623E4539C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387" y="3320607"/>
            <a:ext cx="4772691" cy="3172268"/>
          </a:xfrm>
          <a:prstGeom prst="roundRect">
            <a:avLst/>
          </a:prstGeom>
          <a:ln>
            <a:solidFill>
              <a:schemeClr val="accent4">
                <a:lumMod val="75000"/>
              </a:schemeClr>
            </a:solidFill>
          </a:ln>
        </p:spPr>
      </p:pic>
      <p:pic>
        <p:nvPicPr>
          <p:cNvPr id="2050" name="Picture 2" descr="HISTORY: Hinduism">
            <a:extLst>
              <a:ext uri="{FF2B5EF4-FFF2-40B4-BE49-F238E27FC236}">
                <a16:creationId xmlns:a16="http://schemas.microsoft.com/office/drawing/2014/main" id="{C7F3F3A7-C4DA-406A-A74E-DC0BF5CA6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387" y="633703"/>
            <a:ext cx="4767684" cy="2383842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088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1691DF7-0D28-4CAC-8C79-975014B32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b="1" dirty="0">
                <a:solidFill>
                  <a:schemeClr val="accent4">
                    <a:lumMod val="75000"/>
                  </a:schemeClr>
                </a:solidFill>
              </a:rPr>
              <a:t>Kína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B60FC42-00C3-4919-A827-1067FE51D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825625"/>
            <a:ext cx="3985726" cy="4351338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hu-HU" dirty="0"/>
              <a:t>Öntözéses és </a:t>
            </a:r>
            <a:r>
              <a:rPr lang="hu-HU" dirty="0" err="1"/>
              <a:t>árasztásos</a:t>
            </a:r>
            <a:r>
              <a:rPr lang="hu-HU" dirty="0"/>
              <a:t> földművelés:</a:t>
            </a:r>
          </a:p>
          <a:p>
            <a:pPr lvl="1" algn="just"/>
            <a:r>
              <a:rPr lang="hu-HU" dirty="0"/>
              <a:t>Rizs- és gabonatermelés.</a:t>
            </a:r>
          </a:p>
          <a:p>
            <a:pPr algn="just"/>
            <a:r>
              <a:rPr lang="hu-HU" dirty="0"/>
              <a:t>Nagyfal: Védelem az északról érkező támadások ellen.</a:t>
            </a:r>
          </a:p>
          <a:p>
            <a:pPr algn="just"/>
            <a:r>
              <a:rPr lang="hu-HU" dirty="0"/>
              <a:t>Iparfejlesztés:</a:t>
            </a:r>
          </a:p>
          <a:p>
            <a:pPr lvl="1" algn="just"/>
            <a:r>
              <a:rPr lang="hu-HU" dirty="0"/>
              <a:t>Papír</a:t>
            </a:r>
          </a:p>
          <a:p>
            <a:pPr lvl="1" algn="just"/>
            <a:r>
              <a:rPr lang="hu-HU" dirty="0"/>
              <a:t>Iránytű</a:t>
            </a:r>
          </a:p>
          <a:p>
            <a:pPr lvl="1" algn="just"/>
            <a:r>
              <a:rPr lang="hu-HU" dirty="0"/>
              <a:t>puskapor.</a:t>
            </a:r>
          </a:p>
          <a:p>
            <a:pPr algn="just"/>
            <a:r>
              <a:rPr lang="hu-HU" dirty="0"/>
              <a:t>Kereskedelem:</a:t>
            </a:r>
          </a:p>
          <a:p>
            <a:pPr lvl="1" algn="just"/>
            <a:r>
              <a:rPr lang="hu-HU" dirty="0"/>
              <a:t>Selyemút, Kína gazdasági kapcsolatai a külvilággal.</a:t>
            </a:r>
          </a:p>
          <a:p>
            <a:pPr algn="just"/>
            <a:r>
              <a:rPr lang="hu-HU" dirty="0"/>
              <a:t>Írás:</a:t>
            </a:r>
          </a:p>
          <a:p>
            <a:pPr lvl="1" algn="just"/>
            <a:r>
              <a:rPr lang="hu-HU" dirty="0"/>
              <a:t>Madárlábírás, majd jelírás.</a:t>
            </a:r>
          </a:p>
        </p:txBody>
      </p:sp>
      <p:pic>
        <p:nvPicPr>
          <p:cNvPr id="3074" name="Picture 2" descr="Great Wall of China - Wikipedia">
            <a:extLst>
              <a:ext uri="{FF2B5EF4-FFF2-40B4-BE49-F238E27FC236}">
                <a16:creationId xmlns:a16="http://schemas.microsoft.com/office/drawing/2014/main" id="{727D8300-5A5D-46EB-A2EE-78C9AD129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1130" y="679508"/>
            <a:ext cx="6086412" cy="2911184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Map of Ancient China in 200 CE: the Later Han Dynasty | TimeMaps">
            <a:extLst>
              <a:ext uri="{FF2B5EF4-FFF2-40B4-BE49-F238E27FC236}">
                <a16:creationId xmlns:a16="http://schemas.microsoft.com/office/drawing/2014/main" id="{A16DB576-99C5-4469-9AA8-C4509FA39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1130" y="3839311"/>
            <a:ext cx="2734917" cy="2499714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e Four Great Inventions of Ancient China, Their Legacy">
            <a:extLst>
              <a:ext uri="{FF2B5EF4-FFF2-40B4-BE49-F238E27FC236}">
                <a16:creationId xmlns:a16="http://schemas.microsoft.com/office/drawing/2014/main" id="{C7B38878-875F-4B98-9801-CC6DFEFDE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1540" y="3839311"/>
            <a:ext cx="3156002" cy="2583714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4791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252A09C-BD02-471C-A55E-50C64FDAD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solidFill>
                  <a:schemeClr val="accent4">
                    <a:lumMod val="75000"/>
                  </a:schemeClr>
                </a:solidFill>
              </a:rPr>
              <a:t>Izrael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2746C1-85F3-4C79-BDBC-A71C30785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257799" cy="4351338"/>
          </a:xfrm>
        </p:spPr>
        <p:txBody>
          <a:bodyPr>
            <a:normAutofit/>
          </a:bodyPr>
          <a:lstStyle/>
          <a:p>
            <a:pPr algn="just"/>
            <a:r>
              <a:rPr lang="hu-HU" sz="2400" dirty="0"/>
              <a:t>Földközi-tenger partján, Jeruzsálem központtal.</a:t>
            </a:r>
          </a:p>
          <a:p>
            <a:pPr algn="just"/>
            <a:r>
              <a:rPr lang="hu-HU" sz="2400" dirty="0"/>
              <a:t>Zsidó nép, monoteizmus:</a:t>
            </a:r>
          </a:p>
          <a:p>
            <a:pPr lvl="1" algn="just"/>
            <a:r>
              <a:rPr lang="hu-HU" sz="2000" dirty="0"/>
              <a:t>Egyistenhit, a Biblia alapján.</a:t>
            </a:r>
          </a:p>
          <a:p>
            <a:pPr algn="just"/>
            <a:r>
              <a:rPr lang="hu-HU" sz="2400" dirty="0"/>
              <a:t>„Ígéret földje”:</a:t>
            </a:r>
          </a:p>
          <a:p>
            <a:pPr lvl="1" algn="just"/>
            <a:r>
              <a:rPr lang="hu-HU" sz="2000" dirty="0"/>
              <a:t>Mózes vezetésével elhagyják Egyiptomot.</a:t>
            </a:r>
          </a:p>
          <a:p>
            <a:pPr algn="just"/>
            <a:r>
              <a:rPr lang="hu-HU" sz="2400" dirty="0"/>
              <a:t>Izrael állam:</a:t>
            </a:r>
          </a:p>
          <a:p>
            <a:pPr lvl="1" algn="just"/>
            <a:r>
              <a:rPr lang="hu-HU" sz="2000" dirty="0"/>
              <a:t>Jeruzsálem fővárosa, Salamon király idején fénykorát élte.</a:t>
            </a:r>
          </a:p>
          <a:p>
            <a:pPr algn="just"/>
            <a:r>
              <a:rPr lang="hu-HU" sz="2400" dirty="0"/>
              <a:t>Vallás:</a:t>
            </a:r>
          </a:p>
          <a:p>
            <a:pPr lvl="1" algn="just"/>
            <a:r>
              <a:rPr lang="hu-HU" sz="2000" dirty="0"/>
              <a:t>Zsidó vallás, Tóra, zsinagógák.</a:t>
            </a:r>
          </a:p>
        </p:txBody>
      </p:sp>
      <p:pic>
        <p:nvPicPr>
          <p:cNvPr id="4098" name="Picture 2" descr="History Chapter 4 (Ancient Israel) Test Study Guide Diagram | Quizlet">
            <a:extLst>
              <a:ext uri="{FF2B5EF4-FFF2-40B4-BE49-F238E27FC236}">
                <a16:creationId xmlns:a16="http://schemas.microsoft.com/office/drawing/2014/main" id="{CF44CED1-F353-4B5F-B250-8BCB9B655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9310" y="1690688"/>
            <a:ext cx="2862897" cy="439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Moses | Story, Summary, Significance, &amp; Facts | Britannica">
            <a:extLst>
              <a:ext uri="{FF2B5EF4-FFF2-40B4-BE49-F238E27FC236}">
                <a16:creationId xmlns:a16="http://schemas.microsoft.com/office/drawing/2014/main" id="{A05DA837-80F5-43F3-9CA0-4F307B509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7686" y="1690688"/>
            <a:ext cx="2732428" cy="4005438"/>
          </a:xfrm>
          <a:prstGeom prst="round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5763DAC4-2DB9-4A5E-9722-F981E1F2F183}"/>
              </a:ext>
            </a:extLst>
          </p:cNvPr>
          <p:cNvSpPr txBox="1"/>
          <p:nvPr/>
        </p:nvSpPr>
        <p:spPr>
          <a:xfrm>
            <a:off x="9308414" y="5729682"/>
            <a:ext cx="2610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i="1" dirty="0"/>
              <a:t>Mózes és a Tízparancsolat</a:t>
            </a:r>
          </a:p>
        </p:txBody>
      </p:sp>
    </p:spTree>
    <p:extLst>
      <p:ext uri="{BB962C8B-B14F-4D97-AF65-F5344CB8AC3E}">
        <p14:creationId xmlns:p14="http://schemas.microsoft.com/office/powerpoint/2010/main" val="3157025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279</Words>
  <Application>Microsoft Office PowerPoint</Application>
  <PresentationFormat>Szélesvásznú</PresentationFormat>
  <Paragraphs>43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Office-téma</vt:lpstr>
      <vt:lpstr>Az egyes keleti civilizációk vallási és kulturális jellemzőinek azonosítása</vt:lpstr>
      <vt:lpstr>Mezopotámia</vt:lpstr>
      <vt:lpstr>Egyiptom</vt:lpstr>
      <vt:lpstr>India</vt:lpstr>
      <vt:lpstr>Kína</vt:lpstr>
      <vt:lpstr>Izrael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user</dc:creator>
  <cp:lastModifiedBy>GyL_2005@sulid.hu</cp:lastModifiedBy>
  <cp:revision>27</cp:revision>
  <dcterms:created xsi:type="dcterms:W3CDTF">2024-03-05T10:47:23Z</dcterms:created>
  <dcterms:modified xsi:type="dcterms:W3CDTF">2024-03-05T15:27:32Z</dcterms:modified>
</cp:coreProperties>
</file>

<file path=docProps/thumbnail.jpeg>
</file>